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9" r:id="rId10"/>
    <p:sldId id="279" r:id="rId11"/>
    <p:sldId id="276" r:id="rId12"/>
    <p:sldId id="277" r:id="rId13"/>
    <p:sldId id="270" r:id="rId14"/>
    <p:sldId id="274" r:id="rId15"/>
    <p:sldId id="278" r:id="rId16"/>
    <p:sldId id="275" r:id="rId17"/>
    <p:sldId id="271" r:id="rId18"/>
    <p:sldId id="272" r:id="rId19"/>
    <p:sldId id="267" r:id="rId20"/>
    <p:sldId id="268" r:id="rId21"/>
    <p:sldId id="28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" y="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B2D70-6BF4-469C-9672-5FCC465594CC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64CB4-1F19-4E30-812A-5992008974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52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64CB4-1F19-4E30-812A-5992008974C3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29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1845" cy="68576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1598900"/>
            <a:ext cx="10363200" cy="111912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 smtClean="0"/>
              <a:t>タイトル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7148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26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1" y="635383"/>
            <a:ext cx="10515600" cy="105530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66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847177"/>
            <a:ext cx="2628900" cy="532978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847177"/>
            <a:ext cx="7734300" cy="532978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461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35383"/>
            <a:ext cx="10515600" cy="105530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81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" y="0"/>
            <a:ext cx="12191845" cy="6858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811" y="1233202"/>
            <a:ext cx="99500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811" y="4112927"/>
            <a:ext cx="995003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01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1" y="635383"/>
            <a:ext cx="10515600" cy="105530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072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1" y="635383"/>
            <a:ext cx="10515600" cy="105530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6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977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" y="0"/>
            <a:ext cx="12191845" cy="68580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74811" y="1233202"/>
            <a:ext cx="995003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73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3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256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" y="0"/>
            <a:ext cx="121924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06997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3" indent="0">
              <a:buNone/>
              <a:defRPr sz="2800"/>
            </a:lvl2pPr>
            <a:lvl3pPr marL="914406" indent="0">
              <a:buNone/>
              <a:defRPr sz="2400"/>
            </a:lvl3pPr>
            <a:lvl4pPr marL="1371609" indent="0">
              <a:buNone/>
              <a:defRPr sz="2000"/>
            </a:lvl4pPr>
            <a:lvl5pPr marL="1828812" indent="0">
              <a:buNone/>
              <a:defRPr sz="2000"/>
            </a:lvl5pPr>
            <a:lvl6pPr marL="2286015" indent="0">
              <a:buNone/>
              <a:defRPr sz="2000"/>
            </a:lvl6pPr>
            <a:lvl7pPr marL="2743218" indent="0">
              <a:buNone/>
              <a:defRPr sz="2000"/>
            </a:lvl7pPr>
            <a:lvl8pPr marL="3200421" indent="0">
              <a:buNone/>
              <a:defRPr sz="2000"/>
            </a:lvl8pPr>
            <a:lvl9pPr marL="3657624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52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CC6F9-1947-432A-8405-5C250EA993B9}" type="datetimeFigureOut">
              <a:rPr kumimoji="1" lang="ja-JP" altLang="en-US" smtClean="0"/>
              <a:t>2020/10/14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4AE37-35AE-4BFD-ADD7-FE3D1CBDBF1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89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6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8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0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3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7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3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914406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78213" y="1657266"/>
            <a:ext cx="10363200" cy="1119126"/>
          </a:xfrm>
        </p:spPr>
        <p:txBody>
          <a:bodyPr>
            <a:normAutofit fontScale="90000"/>
          </a:bodyPr>
          <a:lstStyle/>
          <a:p>
            <a:r>
              <a:rPr kumimoji="1" lang="en-US" altLang="ja-JP" sz="10700" dirty="0" smtClean="0">
                <a:latin typeface="176MKSDAL" panose="00000400000000000000" pitchFamily="2" charset="0"/>
                <a:ea typeface="うずらフォント" panose="02000609000000000000" pitchFamily="1" charset="-128"/>
              </a:rPr>
              <a:t>C`lock</a:t>
            </a:r>
            <a:r>
              <a:rPr kumimoji="1" lang="ja-JP" altLang="en-US" sz="7200" dirty="0" smtClean="0">
                <a:latin typeface="うずらフォント" panose="02000609000000000000" pitchFamily="1" charset="-128"/>
                <a:ea typeface="うずらフォント" panose="02000609000000000000" pitchFamily="1" charset="-128"/>
              </a:rPr>
              <a:t>　</a:t>
            </a:r>
            <a:endParaRPr kumimoji="1" lang="ja-JP" altLang="en-US" sz="7200" dirty="0">
              <a:latin typeface="うずらフォント" panose="02000609000000000000" pitchFamily="1" charset="-128"/>
              <a:ea typeface="うずらフォント" panose="02000609000000000000" pitchFamily="1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642681" y="5353018"/>
            <a:ext cx="9144000" cy="714887"/>
          </a:xfrm>
        </p:spPr>
        <p:txBody>
          <a:bodyPr>
            <a:noAutofit/>
          </a:bodyPr>
          <a:lstStyle/>
          <a:p>
            <a:r>
              <a:rPr kumimoji="1" lang="ja-JP" altLang="en-US" sz="4800" dirty="0" smtClean="0">
                <a:latin typeface="+mj-ea"/>
                <a:ea typeface="+mj-ea"/>
              </a:rPr>
              <a:t>ゲームコース</a:t>
            </a:r>
            <a:r>
              <a:rPr kumimoji="1" lang="en-US" altLang="ja-JP" sz="4800" dirty="0" smtClean="0">
                <a:latin typeface="+mj-ea"/>
                <a:ea typeface="+mj-ea"/>
              </a:rPr>
              <a:t>3</a:t>
            </a:r>
            <a:r>
              <a:rPr kumimoji="1" lang="ja-JP" altLang="en-US" sz="4800" dirty="0" smtClean="0">
                <a:latin typeface="+mj-ea"/>
                <a:ea typeface="+mj-ea"/>
              </a:rPr>
              <a:t>年　中釜大地</a:t>
            </a:r>
            <a:endParaRPr kumimoji="1" lang="ja-JP" altLang="en-US" sz="4800" dirty="0">
              <a:latin typeface="+mj-ea"/>
              <a:ea typeface="+mj-ea"/>
            </a:endParaRPr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-849549" y="4260278"/>
            <a:ext cx="9144000" cy="714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3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6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9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12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15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18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21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24" indent="0" algn="ctr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6000" dirty="0" smtClean="0">
                <a:latin typeface="+mj-ea"/>
                <a:ea typeface="+mj-ea"/>
              </a:rPr>
              <a:t>FishShapedCak</a:t>
            </a:r>
            <a:r>
              <a:rPr lang="en-US" altLang="ja-JP" sz="6000" dirty="0">
                <a:latin typeface="+mj-ea"/>
                <a:ea typeface="+mj-ea"/>
              </a:rPr>
              <a:t>e</a:t>
            </a:r>
            <a:endParaRPr lang="ja-JP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60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kumimoji="1" lang="ja-JP" altLang="en-US" sz="3600" dirty="0" smtClean="0"/>
              <a:t>〇　</a:t>
            </a:r>
            <a:r>
              <a:rPr lang="ja-JP" altLang="en-US" sz="3600" dirty="0"/>
              <a:t>勝敗</a:t>
            </a:r>
            <a:endParaRPr kumimoji="1"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r>
              <a:rPr kumimoji="1" lang="ja-JP" altLang="en-US" sz="3600" dirty="0" smtClean="0"/>
              <a:t>自チームの陣を守りつつ、敵チームの陣をすべて取り切ったチームの勝利になる。</a:t>
            </a:r>
            <a:endParaRPr kumimoji="1"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endParaRPr kumimoji="1" lang="en-US" altLang="ja-JP" sz="3600" dirty="0" smtClean="0"/>
          </a:p>
        </p:txBody>
      </p:sp>
      <p:pic>
        <p:nvPicPr>
          <p:cNvPr id="2050" name="Picture 2" descr="鬼ごっこのイラスト（女の子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306" y="3623196"/>
            <a:ext cx="3229583" cy="284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1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lang="ja-JP" altLang="en-US" sz="3600" dirty="0"/>
              <a:t>陣</a:t>
            </a:r>
            <a:r>
              <a:rPr lang="ja-JP" altLang="en-US" sz="3600" dirty="0" smtClean="0"/>
              <a:t>はチームに３つあり、敵チームの陣にいると徐々に</a:t>
            </a:r>
            <a:r>
              <a:rPr lang="ja-JP" altLang="en-US" sz="3600" dirty="0"/>
              <a:t>狭</a:t>
            </a:r>
            <a:r>
              <a:rPr lang="ja-JP" altLang="en-US" sz="3600" dirty="0" smtClean="0"/>
              <a:t>まっていく。</a:t>
            </a:r>
            <a:endParaRPr lang="en-US" altLang="ja-JP" sz="36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2402732" y="3891064"/>
            <a:ext cx="2772383" cy="24805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/>
          <p:cNvSpPr/>
          <p:nvPr/>
        </p:nvSpPr>
        <p:spPr>
          <a:xfrm>
            <a:off x="5593404" y="4913684"/>
            <a:ext cx="1488332" cy="420721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500025" y="4161009"/>
            <a:ext cx="1720985" cy="16950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Picture 4" descr="character_boy_color6_blue.png (580×79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16" y="4409109"/>
            <a:ext cx="1049777" cy="14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haracter_boy_color6_blue.png (580×79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628" y="4293595"/>
            <a:ext cx="1049777" cy="14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6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00000"/>
              </a:lnSpc>
              <a:buNone/>
            </a:pPr>
            <a:r>
              <a:rPr lang="ja-JP" altLang="en-US" sz="3600" dirty="0" smtClean="0"/>
              <a:t>自陣の縮小は</a:t>
            </a:r>
            <a:endParaRPr lang="en-US" altLang="ja-JP" sz="3600" dirty="0"/>
          </a:p>
          <a:p>
            <a:pPr marL="363538" indent="0">
              <a:lnSpc>
                <a:spcPct val="100000"/>
              </a:lnSpc>
              <a:buNone/>
            </a:pPr>
            <a:r>
              <a:rPr lang="ja-JP" altLang="en-US" sz="3600" dirty="0" smtClean="0"/>
              <a:t>敵のいる陣地に入るか</a:t>
            </a:r>
            <a:endParaRPr lang="en-US" altLang="ja-JP" sz="3600" dirty="0" smtClean="0"/>
          </a:p>
          <a:p>
            <a:pPr marL="363538" indent="0">
              <a:lnSpc>
                <a:spcPct val="100000"/>
              </a:lnSpc>
              <a:buNone/>
            </a:pPr>
            <a:r>
              <a:rPr lang="ja-JP" altLang="en-US" sz="3600" dirty="0"/>
              <a:t>中</a:t>
            </a:r>
            <a:r>
              <a:rPr lang="ja-JP" altLang="en-US" sz="3600" dirty="0" smtClean="0"/>
              <a:t>にいる</a:t>
            </a:r>
            <a:r>
              <a:rPr lang="ja-JP" altLang="en-US" sz="3600" dirty="0"/>
              <a:t>敵</a:t>
            </a:r>
            <a:r>
              <a:rPr lang="ja-JP" altLang="en-US" sz="3600" dirty="0" smtClean="0"/>
              <a:t>を倒すことで防げる</a:t>
            </a:r>
            <a:endParaRPr lang="en-US" altLang="ja-JP" sz="3600" dirty="0" smtClean="0"/>
          </a:p>
          <a:p>
            <a:pPr marL="363538" indent="0">
              <a:lnSpc>
                <a:spcPct val="100000"/>
              </a:lnSpc>
              <a:buNone/>
            </a:pPr>
            <a:endParaRPr lang="en-US" altLang="ja-JP" sz="3600" dirty="0"/>
          </a:p>
          <a:p>
            <a:pPr marL="363538" indent="0">
              <a:lnSpc>
                <a:spcPct val="100000"/>
              </a:lnSpc>
              <a:buNone/>
            </a:pPr>
            <a:endParaRPr lang="en-US" altLang="ja-JP" sz="3600" dirty="0" smtClean="0"/>
          </a:p>
          <a:p>
            <a:pPr marL="363538" indent="0">
              <a:lnSpc>
                <a:spcPct val="100000"/>
              </a:lnSpc>
              <a:buNone/>
            </a:pPr>
            <a:r>
              <a:rPr lang="en-US" altLang="ja-JP" sz="3600" dirty="0"/>
              <a:t>	</a:t>
            </a:r>
            <a:r>
              <a:rPr lang="en-US" altLang="ja-JP" sz="3600" dirty="0" smtClean="0"/>
              <a:t>					or</a:t>
            </a:r>
          </a:p>
          <a:p>
            <a:pPr marL="363538" indent="0">
              <a:lnSpc>
                <a:spcPct val="100000"/>
              </a:lnSpc>
              <a:buNone/>
            </a:pPr>
            <a:endParaRPr lang="en-US" altLang="ja-JP" sz="36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2706121" y="3993201"/>
            <a:ext cx="2772383" cy="248055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745257" y="4007797"/>
            <a:ext cx="2760368" cy="248055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character_boy_color2_red.png (580×79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59" y="3859103"/>
            <a:ext cx="967079" cy="13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aracter_boy_color6_blue.png (580×79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105" y="4511246"/>
            <a:ext cx="1049777" cy="14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haracter_boy_color6_blue.png (580×79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342" y="4525841"/>
            <a:ext cx="1049777" cy="142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yurei_youngman1_smile.png (429×8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69" y="3124197"/>
            <a:ext cx="932007" cy="17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乗算 6"/>
          <p:cNvSpPr/>
          <p:nvPr/>
        </p:nvSpPr>
        <p:spPr>
          <a:xfrm>
            <a:off x="8435616" y="4532312"/>
            <a:ext cx="1350410" cy="1423398"/>
          </a:xfrm>
          <a:prstGeom prst="mathMultiply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2" descr="character_boy_color2_red.png (580×79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327" y="4723311"/>
            <a:ext cx="967079" cy="13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tarter_starting_pistol.png (799×800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20" y="5476486"/>
            <a:ext cx="885487" cy="8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46" y="4194285"/>
            <a:ext cx="4277414" cy="259912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lang="en-US" altLang="ja-JP" sz="3600" dirty="0"/>
              <a:t>	</a:t>
            </a:r>
            <a:r>
              <a:rPr lang="ja-JP" altLang="en-US" sz="3600" dirty="0" smtClean="0"/>
              <a:t>〇キャラクター</a:t>
            </a:r>
            <a:endParaRPr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r>
              <a:rPr kumimoji="1" lang="en-US" altLang="ja-JP" sz="3600" dirty="0" smtClean="0"/>
              <a:t>	</a:t>
            </a:r>
            <a:r>
              <a:rPr kumimoji="1" lang="ja-JP" altLang="en-US" sz="3600" dirty="0" smtClean="0"/>
              <a:t>キャラクターにはそれぞれステータスと固有の能力が設定されて</a:t>
            </a:r>
            <a:r>
              <a:rPr lang="ja-JP" altLang="en-US" sz="3600" dirty="0" smtClean="0"/>
              <a:t>いる。体力や攻撃力、攻撃範囲などに違いがある。</a:t>
            </a:r>
            <a:endParaRPr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61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 smtClean="0">
                <a:latin typeface="176MKSDAL" panose="00000400000000000000" pitchFamily="2" charset="0"/>
              </a:rPr>
              <a:t>キャラクター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5257799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00000"/>
              </a:lnSpc>
              <a:buNone/>
            </a:pPr>
            <a:r>
              <a:rPr lang="ja-JP" altLang="en-US" sz="4400" dirty="0"/>
              <a:t>①</a:t>
            </a:r>
            <a:r>
              <a:rPr lang="ja-JP" altLang="en-US" sz="4400" dirty="0"/>
              <a:t>　</a:t>
            </a:r>
            <a:r>
              <a:rPr lang="ja-JP" altLang="en-US" sz="4400" dirty="0" smtClean="0"/>
              <a:t>格闘家</a:t>
            </a:r>
            <a:endParaRPr lang="en-US" altLang="ja-JP" sz="4400" dirty="0" smtClean="0"/>
          </a:p>
          <a:p>
            <a:pPr marL="363538" indent="0">
              <a:lnSpc>
                <a:spcPct val="100000"/>
              </a:lnSpc>
              <a:buNone/>
            </a:pPr>
            <a:r>
              <a:rPr lang="ja-JP" altLang="en-US" sz="3200" dirty="0" smtClean="0"/>
              <a:t>・攻撃が早い</a:t>
            </a:r>
            <a:r>
              <a:rPr lang="en-US" altLang="ja-JP" sz="4400" dirty="0" smtClean="0"/>
              <a:t>	</a:t>
            </a:r>
            <a:endParaRPr kumimoji="1"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pic>
        <p:nvPicPr>
          <p:cNvPr id="1026" name="Picture 2" descr="https://1.bp.blogspot.com/-lNglwZtZFAY/VIhOql9BbyI/AAAAAAAApfk/J9dG7S-vxtM/s800/kakutouk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32" y="3638144"/>
            <a:ext cx="2245803" cy="29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6096000" y="1825623"/>
            <a:ext cx="5257799" cy="486000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2" indent="-228602" algn="l" defTabSz="91440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4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8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10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13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4400" dirty="0" smtClean="0"/>
              <a:t>②　剣士</a:t>
            </a:r>
            <a:endParaRPr lang="en-US" altLang="ja-JP" sz="4400" dirty="0" smtClean="0"/>
          </a:p>
          <a:p>
            <a:pPr marL="363538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3200" dirty="0" smtClean="0"/>
              <a:t>・一撃が強い</a:t>
            </a:r>
            <a:r>
              <a:rPr lang="en-US" altLang="ja-JP" sz="4400" dirty="0" smtClean="0"/>
              <a:t>	</a:t>
            </a:r>
            <a:endParaRPr lang="en-US" altLang="ja-JP" sz="3600" dirty="0" smtClean="0"/>
          </a:p>
        </p:txBody>
      </p:sp>
      <p:pic>
        <p:nvPicPr>
          <p:cNvPr id="1028" name="Picture 4" descr="https://4.bp.blogspot.com/-lPxYst_lk_Q/WXAymtAo6SI/AAAAAAABFms/6r6Is6aCfJ0tstyJaGcT0fYsHTddxoAfgCLcBGAs/s800/character_double_stand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b="24501"/>
          <a:stretch/>
        </p:blipFill>
        <p:spPr bwMode="auto">
          <a:xfrm>
            <a:off x="7997413" y="3618971"/>
            <a:ext cx="3191015" cy="298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4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 smtClean="0">
                <a:latin typeface="176MKSDAL" panose="00000400000000000000" pitchFamily="2" charset="0"/>
              </a:rPr>
              <a:t>キャラクター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5257799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00000"/>
              </a:lnSpc>
              <a:buNone/>
            </a:pPr>
            <a:r>
              <a:rPr lang="ja-JP" altLang="en-US" sz="4400" dirty="0" smtClean="0"/>
              <a:t>③　魔法使い</a:t>
            </a:r>
            <a:endParaRPr lang="en-US" altLang="ja-JP" sz="4400" dirty="0" smtClean="0"/>
          </a:p>
          <a:p>
            <a:pPr marL="363538" indent="0">
              <a:lnSpc>
                <a:spcPct val="100000"/>
              </a:lnSpc>
              <a:buNone/>
            </a:pPr>
            <a:r>
              <a:rPr lang="ja-JP" altLang="en-US" sz="3200" dirty="0" smtClean="0"/>
              <a:t>・射程が</a:t>
            </a:r>
            <a:r>
              <a:rPr lang="ja-JP" altLang="en-US" sz="3200" dirty="0"/>
              <a:t>長</a:t>
            </a:r>
            <a:r>
              <a:rPr lang="ja-JP" altLang="en-US" sz="3200" dirty="0" smtClean="0"/>
              <a:t>い</a:t>
            </a:r>
            <a:r>
              <a:rPr lang="en-US" altLang="ja-JP" sz="4400" dirty="0" smtClean="0"/>
              <a:t>	</a:t>
            </a:r>
            <a:endParaRPr kumimoji="1"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6096000" y="1825623"/>
            <a:ext cx="5257799" cy="486000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2" indent="-228602" algn="l" defTabSz="91440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4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8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10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13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17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19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23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25" indent="-228602" algn="l" defTabSz="91440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4400" dirty="0" smtClean="0"/>
              <a:t>④　狩人</a:t>
            </a:r>
            <a:endParaRPr lang="en-US" altLang="ja-JP" sz="4400" dirty="0"/>
          </a:p>
          <a:p>
            <a:pPr marL="363538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ja-JP" altLang="en-US" sz="3200" dirty="0" smtClean="0"/>
              <a:t>・何でもできる</a:t>
            </a:r>
            <a:r>
              <a:rPr lang="en-US" altLang="ja-JP" sz="4400" dirty="0" smtClean="0"/>
              <a:t>	</a:t>
            </a:r>
            <a:endParaRPr lang="en-US" altLang="ja-JP" sz="3600" dirty="0" smtClean="0"/>
          </a:p>
        </p:txBody>
      </p:sp>
      <p:pic>
        <p:nvPicPr>
          <p:cNvPr id="5122" name="Picture 2" descr="job_hunter.png (625×8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53" y="3354180"/>
            <a:ext cx="2549492" cy="326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houtsukai_woman.png (623×8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68" y="2846223"/>
            <a:ext cx="284835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3801770"/>
            <a:ext cx="4709161" cy="263713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kumimoji="1" lang="ja-JP" altLang="en-US" sz="3600" dirty="0" smtClean="0"/>
              <a:t>〇　</a:t>
            </a:r>
            <a:r>
              <a:rPr kumimoji="1" lang="ja-JP" altLang="en-US" sz="3600" dirty="0" smtClean="0"/>
              <a:t>セットスキル</a:t>
            </a:r>
            <a:endParaRPr kumimoji="1"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r>
              <a:rPr kumimoji="1" lang="en-US" altLang="ja-JP" sz="3600" dirty="0" smtClean="0"/>
              <a:t>	</a:t>
            </a:r>
            <a:r>
              <a:rPr kumimoji="1" lang="ja-JP" altLang="en-US" sz="3600" dirty="0" smtClean="0"/>
              <a:t>自分でセットしたスキルを使ってゲーム中は戦う。</a:t>
            </a:r>
            <a:r>
              <a:rPr lang="ja-JP" altLang="en-US" sz="3600" dirty="0" smtClean="0"/>
              <a:t>近・遠距離攻撃、回復、自己強化</a:t>
            </a:r>
            <a:r>
              <a:rPr lang="en-US" altLang="ja-JP" sz="3600" dirty="0" smtClean="0"/>
              <a:t>			</a:t>
            </a:r>
            <a:r>
              <a:rPr lang="ja-JP" altLang="en-US" sz="3600" dirty="0" smtClean="0"/>
              <a:t>　　　の</a:t>
            </a:r>
            <a:r>
              <a:rPr lang="en-US" altLang="ja-JP" sz="3600" dirty="0" smtClean="0"/>
              <a:t>4</a:t>
            </a:r>
            <a:r>
              <a:rPr lang="ja-JP" altLang="en-US" sz="3600" dirty="0" smtClean="0"/>
              <a:t>種類あり、キャラクターと合わ</a:t>
            </a:r>
            <a:r>
              <a:rPr lang="en-US" altLang="ja-JP" sz="3600" dirty="0" smtClean="0"/>
              <a:t>			</a:t>
            </a:r>
            <a:r>
              <a:rPr lang="ja-JP" altLang="en-US" sz="3600" dirty="0" smtClean="0"/>
              <a:t>　　　</a:t>
            </a:r>
            <a:r>
              <a:rPr lang="ja-JP" altLang="en-US" sz="3600" dirty="0" err="1" smtClean="0"/>
              <a:t>せて</a:t>
            </a:r>
            <a:r>
              <a:rPr lang="ja-JP" altLang="en-US" sz="3600" dirty="0" smtClean="0"/>
              <a:t>戦う。</a:t>
            </a:r>
            <a:endParaRPr kumimoji="1"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791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操作方法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/>
              <a:t>5</a:t>
            </a:r>
            <a:endParaRPr lang="en-US" altLang="ja-JP" sz="66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838201" y="1825200"/>
            <a:ext cx="10515600" cy="48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5" y="2786379"/>
            <a:ext cx="5536112" cy="3799490"/>
          </a:xfrm>
          <a:prstGeom prst="rect">
            <a:avLst/>
          </a:prstGeom>
          <a:ln w="25400">
            <a:noFill/>
          </a:ln>
        </p:spPr>
      </p:pic>
      <p:sp>
        <p:nvSpPr>
          <p:cNvPr id="10" name="楕円 9"/>
          <p:cNvSpPr/>
          <p:nvPr/>
        </p:nvSpPr>
        <p:spPr>
          <a:xfrm>
            <a:off x="4450080" y="3403600"/>
            <a:ext cx="721360" cy="72136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>
            <a:stCxn id="10" idx="3"/>
            <a:endCxn id="16" idx="3"/>
          </p:cNvCxnSpPr>
          <p:nvPr/>
        </p:nvCxnSpPr>
        <p:spPr>
          <a:xfrm flipH="1">
            <a:off x="3662952" y="4019319"/>
            <a:ext cx="892769" cy="95731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角丸四角形 15"/>
          <p:cNvSpPr/>
          <p:nvPr/>
        </p:nvSpPr>
        <p:spPr>
          <a:xfrm>
            <a:off x="940072" y="4621030"/>
            <a:ext cx="2722880" cy="71120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47514" y="465098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移動</a:t>
            </a:r>
            <a:endParaRPr kumimoji="1" lang="ja-JP" altLang="en-US" sz="3600" dirty="0"/>
          </a:p>
        </p:txBody>
      </p:sp>
      <p:sp>
        <p:nvSpPr>
          <p:cNvPr id="20" name="楕円 19"/>
          <p:cNvSpPr/>
          <p:nvPr/>
        </p:nvSpPr>
        <p:spPr>
          <a:xfrm>
            <a:off x="6404793" y="4165620"/>
            <a:ext cx="721360" cy="72136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/>
          <p:cNvCxnSpPr>
            <a:endCxn id="22" idx="1"/>
          </p:cNvCxnSpPr>
          <p:nvPr/>
        </p:nvCxnSpPr>
        <p:spPr>
          <a:xfrm>
            <a:off x="7073333" y="4526300"/>
            <a:ext cx="1455717" cy="9473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角丸四角形 21"/>
          <p:cNvSpPr/>
          <p:nvPr/>
        </p:nvSpPr>
        <p:spPr>
          <a:xfrm>
            <a:off x="8529050" y="4265430"/>
            <a:ext cx="2722880" cy="71120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874827" y="42978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/>
              <a:t>視点移動</a:t>
            </a:r>
            <a:endParaRPr kumimoji="1" lang="ja-JP" altLang="en-US" sz="3600" dirty="0"/>
          </a:p>
        </p:txBody>
      </p:sp>
      <p:sp>
        <p:nvSpPr>
          <p:cNvPr id="33" name="楕円 32"/>
          <p:cNvSpPr/>
          <p:nvPr/>
        </p:nvSpPr>
        <p:spPr>
          <a:xfrm>
            <a:off x="4109336" y="2638146"/>
            <a:ext cx="3840480" cy="66612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コネクタ 34"/>
          <p:cNvCxnSpPr>
            <a:stCxn id="33" idx="1"/>
            <a:endCxn id="38" idx="3"/>
          </p:cNvCxnSpPr>
          <p:nvPr/>
        </p:nvCxnSpPr>
        <p:spPr>
          <a:xfrm flipH="1" flipV="1">
            <a:off x="3662952" y="2479040"/>
            <a:ext cx="1008809" cy="2566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角丸四角形 37"/>
          <p:cNvSpPr/>
          <p:nvPr/>
        </p:nvSpPr>
        <p:spPr>
          <a:xfrm>
            <a:off x="940072" y="2123440"/>
            <a:ext cx="2722880" cy="71120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086275" y="2155973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スキル</a:t>
            </a:r>
            <a:r>
              <a:rPr lang="ja-JP" altLang="en-US" sz="3600" dirty="0"/>
              <a:t>選択</a:t>
            </a:r>
            <a:endParaRPr kumimoji="1" lang="ja-JP" altLang="en-US" sz="3600" dirty="0"/>
          </a:p>
        </p:txBody>
      </p:sp>
      <p:sp>
        <p:nvSpPr>
          <p:cNvPr id="43" name="楕円 42"/>
          <p:cNvSpPr/>
          <p:nvPr/>
        </p:nvSpPr>
        <p:spPr>
          <a:xfrm>
            <a:off x="6856439" y="3272520"/>
            <a:ext cx="1023633" cy="1023633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>
            <a:stCxn id="43" idx="7"/>
            <a:endCxn id="46" idx="1"/>
          </p:cNvCxnSpPr>
          <p:nvPr/>
        </p:nvCxnSpPr>
        <p:spPr>
          <a:xfrm flipV="1">
            <a:off x="7730164" y="2925428"/>
            <a:ext cx="711731" cy="4970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角丸四角形 45"/>
          <p:cNvSpPr/>
          <p:nvPr/>
        </p:nvSpPr>
        <p:spPr>
          <a:xfrm>
            <a:off x="8441895" y="2569828"/>
            <a:ext cx="2722880" cy="71120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8591617" y="2602262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 smtClean="0"/>
              <a:t>スキル</a:t>
            </a:r>
            <a:r>
              <a:rPr lang="ja-JP" altLang="en-US" sz="3600" dirty="0"/>
              <a:t>使用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407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20" y="2779150"/>
            <a:ext cx="5801572" cy="3263384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操作方法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/>
              <a:t>5</a:t>
            </a:r>
            <a:endParaRPr lang="en-US" altLang="ja-JP" sz="6600" b="1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838200" y="1834476"/>
            <a:ext cx="10515600" cy="4860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/>
          <p:cNvSpPr/>
          <p:nvPr/>
        </p:nvSpPr>
        <p:spPr>
          <a:xfrm>
            <a:off x="3965320" y="5466328"/>
            <a:ext cx="2113280" cy="650240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>
            <a:stCxn id="13" idx="1"/>
            <a:endCxn id="24" idx="3"/>
          </p:cNvCxnSpPr>
          <p:nvPr/>
        </p:nvCxnSpPr>
        <p:spPr>
          <a:xfrm flipH="1">
            <a:off x="3398953" y="5791448"/>
            <a:ext cx="56636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 23"/>
          <p:cNvSpPr/>
          <p:nvPr/>
        </p:nvSpPr>
        <p:spPr>
          <a:xfrm>
            <a:off x="1793673" y="5429271"/>
            <a:ext cx="1605280" cy="724354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16479" y="5499060"/>
            <a:ext cx="1359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スキル</a:t>
            </a:r>
            <a:endParaRPr kumimoji="1" lang="ja-JP" altLang="en-US" sz="3200" dirty="0"/>
          </a:p>
        </p:txBody>
      </p:sp>
      <p:cxnSp>
        <p:nvCxnSpPr>
          <p:cNvPr id="40" name="直線コネクタ 39"/>
          <p:cNvCxnSpPr>
            <a:stCxn id="30" idx="2"/>
            <a:endCxn id="41" idx="2"/>
          </p:cNvCxnSpPr>
          <p:nvPr/>
        </p:nvCxnSpPr>
        <p:spPr>
          <a:xfrm flipH="1" flipV="1">
            <a:off x="2797997" y="4379878"/>
            <a:ext cx="1148816" cy="738265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角丸四角形 40"/>
          <p:cNvSpPr/>
          <p:nvPr/>
        </p:nvSpPr>
        <p:spPr>
          <a:xfrm>
            <a:off x="1736789" y="3655524"/>
            <a:ext cx="2122415" cy="724354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653918" y="3725313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キャラクター</a:t>
            </a:r>
            <a:endParaRPr kumimoji="1" lang="ja-JP" altLang="en-US" sz="3200" dirty="0"/>
          </a:p>
        </p:txBody>
      </p:sp>
      <p:sp>
        <p:nvSpPr>
          <p:cNvPr id="30" name="楕円 29"/>
          <p:cNvSpPr/>
          <p:nvPr/>
        </p:nvSpPr>
        <p:spPr>
          <a:xfrm>
            <a:off x="3946813" y="4726983"/>
            <a:ext cx="782320" cy="782320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3965320" y="2779150"/>
            <a:ext cx="1447905" cy="1145852"/>
          </a:xfrm>
          <a:prstGeom prst="ellipse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>
            <a:stCxn id="50" idx="2"/>
            <a:endCxn id="53" idx="3"/>
          </p:cNvCxnSpPr>
          <p:nvPr/>
        </p:nvCxnSpPr>
        <p:spPr>
          <a:xfrm flipH="1" flipV="1">
            <a:off x="3523058" y="3021757"/>
            <a:ext cx="442262" cy="330319"/>
          </a:xfrm>
          <a:prstGeom prst="line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角丸四角形 52"/>
          <p:cNvSpPr/>
          <p:nvPr/>
        </p:nvSpPr>
        <p:spPr>
          <a:xfrm>
            <a:off x="1916479" y="2654853"/>
            <a:ext cx="1606579" cy="733808"/>
          </a:xfrm>
          <a:prstGeom prst="roundRect">
            <a:avLst/>
          </a:prstGeom>
          <a:noFill/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110467" y="2724279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マップ</a:t>
            </a:r>
            <a:endParaRPr kumimoji="1" lang="ja-JP" altLang="en-US" sz="3200" dirty="0"/>
          </a:p>
        </p:txBody>
      </p:sp>
      <p:sp>
        <p:nvSpPr>
          <p:cNvPr id="58" name="楕円 57"/>
          <p:cNvSpPr/>
          <p:nvPr/>
        </p:nvSpPr>
        <p:spPr>
          <a:xfrm>
            <a:off x="6048226" y="3131170"/>
            <a:ext cx="1635760" cy="524354"/>
          </a:xfrm>
          <a:prstGeom prst="ellipse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60" name="直線コネクタ 59"/>
          <p:cNvCxnSpPr>
            <a:stCxn id="58" idx="7"/>
          </p:cNvCxnSpPr>
          <p:nvPr/>
        </p:nvCxnSpPr>
        <p:spPr>
          <a:xfrm flipV="1">
            <a:off x="7444434" y="2612825"/>
            <a:ext cx="691671" cy="595135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角丸四角形 60"/>
          <p:cNvSpPr/>
          <p:nvPr/>
        </p:nvSpPr>
        <p:spPr>
          <a:xfrm>
            <a:off x="8126248" y="2082429"/>
            <a:ext cx="2082906" cy="572424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8841329" y="206308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HP</a:t>
            </a:r>
            <a:endParaRPr kumimoji="1" lang="ja-JP" altLang="en-US" sz="3200" dirty="0"/>
          </a:p>
        </p:txBody>
      </p:sp>
      <p:sp>
        <p:nvSpPr>
          <p:cNvPr id="3" name="1 つの角を丸めた四角形 2"/>
          <p:cNvSpPr/>
          <p:nvPr/>
        </p:nvSpPr>
        <p:spPr>
          <a:xfrm>
            <a:off x="4023123" y="5567622"/>
            <a:ext cx="432470" cy="416593"/>
          </a:xfrm>
          <a:prstGeom prst="round1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5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6600" dirty="0" err="1" smtClean="0">
                <a:latin typeface="176MKSDAL" panose="00000400000000000000" pitchFamily="2" charset="0"/>
              </a:rPr>
              <a:t>C`lock</a:t>
            </a:r>
            <a:r>
              <a:rPr kumimoji="1" lang="ja-JP" altLang="en-US" sz="6600" dirty="0" smtClean="0"/>
              <a:t>の魅力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kumimoji="1" lang="ja-JP" altLang="en-US" sz="4400" dirty="0" smtClean="0"/>
              <a:t>①　シンプルな操作</a:t>
            </a:r>
            <a:endParaRPr lang="en-US" altLang="ja-JP" sz="4400" dirty="0"/>
          </a:p>
          <a:p>
            <a:pPr marL="363538" indent="0">
              <a:lnSpc>
                <a:spcPct val="150000"/>
              </a:lnSpc>
              <a:buNone/>
            </a:pPr>
            <a:r>
              <a:rPr lang="en-US" altLang="ja-JP" sz="4400" dirty="0" smtClean="0"/>
              <a:t>	</a:t>
            </a:r>
            <a:r>
              <a:rPr lang="ja-JP" altLang="en-US" sz="3600" dirty="0" smtClean="0"/>
              <a:t>範囲内に来れば自動で攻撃するので移動や       スキルの使用だけで済む。同時に操作する難しさや複雑さを取り除くことができる</a:t>
            </a:r>
            <a:endParaRPr kumimoji="1"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424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ゲームの概要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2064164"/>
            <a:ext cx="10515600" cy="4351338"/>
          </a:xfrm>
          <a:ln w="25400" cap="rnd">
            <a:solidFill>
              <a:schemeClr val="accent1"/>
            </a:solidFill>
            <a:prstDash val="solid"/>
            <a:miter lim="800000"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514600" algn="l"/>
                <a:tab pos="3051175" algn="l"/>
              </a:tabLst>
            </a:pPr>
            <a:r>
              <a:rPr lang="ja-JP" altLang="en-US" sz="3600" dirty="0" smtClean="0"/>
              <a:t>タイトル</a:t>
            </a:r>
            <a:r>
              <a:rPr lang="en-US" altLang="ja-JP" sz="3600" dirty="0" smtClean="0"/>
              <a:t>	</a:t>
            </a:r>
            <a:r>
              <a:rPr lang="ja-JP" altLang="en-US" sz="3600" dirty="0" smtClean="0"/>
              <a:t>：</a:t>
            </a:r>
            <a:r>
              <a:rPr lang="en-US" altLang="ja-JP" sz="3600" dirty="0" smtClean="0"/>
              <a:t>	</a:t>
            </a:r>
            <a:r>
              <a:rPr lang="en-US" altLang="ja-JP" sz="3600" dirty="0" err="1" smtClean="0"/>
              <a:t>C‘lock</a:t>
            </a:r>
            <a:endParaRPr lang="en-US" altLang="ja-JP" sz="3600" dirty="0" smtClean="0"/>
          </a:p>
          <a:p>
            <a:pPr>
              <a:lnSpc>
                <a:spcPct val="100000"/>
              </a:lnSpc>
              <a:tabLst>
                <a:tab pos="2514600" algn="l"/>
                <a:tab pos="3051175" algn="l"/>
              </a:tabLst>
            </a:pPr>
            <a:r>
              <a:rPr kumimoji="1" lang="ja-JP" altLang="en-US" sz="3600" dirty="0" smtClean="0"/>
              <a:t>ジャンル</a:t>
            </a:r>
            <a:r>
              <a:rPr lang="en-US" altLang="ja-JP" sz="3600" dirty="0"/>
              <a:t>	</a:t>
            </a:r>
            <a:r>
              <a:rPr kumimoji="1" lang="ja-JP" altLang="en-US" sz="3600" dirty="0" smtClean="0"/>
              <a:t>：</a:t>
            </a:r>
            <a:r>
              <a:rPr kumimoji="1" lang="en-US" altLang="ja-JP" sz="3600" dirty="0" smtClean="0"/>
              <a:t>	</a:t>
            </a:r>
            <a:r>
              <a:rPr kumimoji="1" lang="ja-JP" altLang="en-US" sz="3600" dirty="0" smtClean="0"/>
              <a:t>対戦ゲーム</a:t>
            </a:r>
            <a:endParaRPr kumimoji="1" lang="en-US" altLang="ja-JP" sz="3600" dirty="0" smtClean="0"/>
          </a:p>
          <a:p>
            <a:pPr>
              <a:lnSpc>
                <a:spcPct val="100000"/>
              </a:lnSpc>
              <a:tabLst>
                <a:tab pos="2514600" algn="l"/>
                <a:tab pos="3051175" algn="l"/>
              </a:tabLst>
            </a:pPr>
            <a:r>
              <a:rPr lang="ja-JP" altLang="en-US" sz="3600" dirty="0" smtClean="0"/>
              <a:t>プレイ</a:t>
            </a:r>
            <a:r>
              <a:rPr lang="ja-JP" altLang="en-US" sz="3600" dirty="0"/>
              <a:t>人数</a:t>
            </a:r>
            <a:r>
              <a:rPr lang="en-US" altLang="ja-JP" sz="3600" dirty="0" smtClean="0"/>
              <a:t>	</a:t>
            </a:r>
            <a:r>
              <a:rPr lang="ja-JP" altLang="en-US" sz="3600" dirty="0" smtClean="0"/>
              <a:t>：</a:t>
            </a:r>
            <a:r>
              <a:rPr lang="en-US" altLang="ja-JP" sz="3600" dirty="0" smtClean="0"/>
              <a:t>	1</a:t>
            </a:r>
            <a:r>
              <a:rPr lang="ja-JP" altLang="en-US" sz="3600" dirty="0" smtClean="0"/>
              <a:t>人</a:t>
            </a:r>
            <a:endParaRPr lang="en-US" altLang="ja-JP" sz="3600" dirty="0" smtClean="0"/>
          </a:p>
          <a:p>
            <a:pPr>
              <a:lnSpc>
                <a:spcPct val="100000"/>
              </a:lnSpc>
              <a:tabLst>
                <a:tab pos="2514600" algn="l"/>
                <a:tab pos="3051175" algn="l"/>
              </a:tabLst>
            </a:pPr>
            <a:r>
              <a:rPr lang="ja-JP" altLang="en-US" sz="3600" dirty="0" smtClean="0"/>
              <a:t>コンセプト</a:t>
            </a:r>
            <a:r>
              <a:rPr lang="en-US" altLang="ja-JP" sz="3600" dirty="0" smtClean="0"/>
              <a:t>	</a:t>
            </a:r>
            <a:r>
              <a:rPr lang="ja-JP" altLang="en-US" sz="3600" dirty="0" smtClean="0"/>
              <a:t>：</a:t>
            </a:r>
            <a:r>
              <a:rPr lang="en-US" altLang="ja-JP" sz="3600" dirty="0"/>
              <a:t>	</a:t>
            </a:r>
            <a:r>
              <a:rPr lang="ja-JP" altLang="en-US" sz="3600" dirty="0" smtClean="0"/>
              <a:t>アクションやカードなど様々な</a:t>
            </a:r>
            <a:endParaRPr lang="en-US" altLang="ja-JP" sz="3600" dirty="0"/>
          </a:p>
          <a:p>
            <a:pPr marL="3051175" lvl="8" indent="0">
              <a:lnSpc>
                <a:spcPct val="100000"/>
              </a:lnSpc>
              <a:buNone/>
              <a:tabLst>
                <a:tab pos="2514600" algn="l"/>
                <a:tab pos="3051175" algn="l"/>
              </a:tabLst>
            </a:pPr>
            <a:r>
              <a:rPr lang="ja-JP" altLang="en-US" sz="3600" dirty="0" smtClean="0"/>
              <a:t>ジャンルを組み合わせた</a:t>
            </a:r>
            <a:endParaRPr lang="en-US" altLang="ja-JP" sz="3600" dirty="0" smtClean="0"/>
          </a:p>
          <a:p>
            <a:pPr marL="3051175" lvl="8" indent="0">
              <a:lnSpc>
                <a:spcPct val="100000"/>
              </a:lnSpc>
              <a:buNone/>
              <a:tabLst>
                <a:tab pos="2514600" algn="l"/>
                <a:tab pos="3051175" algn="l"/>
              </a:tabLst>
            </a:pPr>
            <a:r>
              <a:rPr lang="en-US" altLang="ja-JP" sz="3600" dirty="0" smtClean="0"/>
              <a:t>3D</a:t>
            </a:r>
            <a:r>
              <a:rPr lang="ja-JP" altLang="en-US" sz="3600" dirty="0" smtClean="0"/>
              <a:t>対戦ゲーム</a:t>
            </a:r>
            <a:r>
              <a:rPr lang="en-US" altLang="ja-JP" sz="3600" dirty="0" smtClean="0"/>
              <a:t>	</a:t>
            </a:r>
            <a:endParaRPr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smtClean="0"/>
              <a:t>1</a:t>
            </a:r>
            <a:endParaRPr kumimoji="1" lang="ja-JP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47963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altLang="ja-JP" sz="6600" dirty="0" err="1" smtClean="0">
                <a:latin typeface="176MKSDAL" panose="00000400000000000000" pitchFamily="2" charset="0"/>
              </a:rPr>
              <a:t>C`lock</a:t>
            </a:r>
            <a:r>
              <a:rPr kumimoji="1" lang="ja-JP" altLang="en-US" sz="6600" dirty="0" smtClean="0"/>
              <a:t>の魅力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lang="ja-JP" altLang="en-US" sz="4400" dirty="0" smtClean="0"/>
              <a:t>②</a:t>
            </a:r>
            <a:r>
              <a:rPr lang="ja-JP" altLang="en-US" sz="4400" dirty="0"/>
              <a:t>　</a:t>
            </a:r>
            <a:r>
              <a:rPr lang="ja-JP" altLang="en-US" sz="4400" dirty="0" smtClean="0"/>
              <a:t>多彩な戦略</a:t>
            </a:r>
            <a:endParaRPr lang="en-US" altLang="ja-JP" sz="4400" dirty="0"/>
          </a:p>
          <a:p>
            <a:pPr marL="363538" indent="0">
              <a:lnSpc>
                <a:spcPct val="150000"/>
              </a:lnSpc>
              <a:buNone/>
            </a:pPr>
            <a:r>
              <a:rPr lang="en-US" altLang="ja-JP" sz="4400" dirty="0" smtClean="0"/>
              <a:t>	</a:t>
            </a:r>
            <a:r>
              <a:rPr lang="ja-JP" altLang="en-US" sz="3600" dirty="0" smtClean="0"/>
              <a:t>キャラクターのロールや、スキルの組み合わせによって多彩な戦略を展開できる。　</a:t>
            </a:r>
            <a:r>
              <a:rPr lang="ja-JP" altLang="en-US" sz="3600" dirty="0"/>
              <a:t>　</a:t>
            </a:r>
            <a:r>
              <a:rPr lang="en-US" altLang="ja-JP" sz="3600" dirty="0" smtClean="0"/>
              <a:t>			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　操作しながら考えることでよりゲームに没頭できる。</a:t>
            </a:r>
            <a:endParaRPr kumimoji="1"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675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78213" y="1657266"/>
            <a:ext cx="10363200" cy="1119126"/>
          </a:xfrm>
        </p:spPr>
        <p:txBody>
          <a:bodyPr>
            <a:normAutofit fontScale="90000"/>
          </a:bodyPr>
          <a:lstStyle/>
          <a:p>
            <a:r>
              <a:rPr kumimoji="1" lang="ja-JP" altLang="en-US" sz="10700" smtClean="0">
                <a:latin typeface="176MKSDAL" panose="00000400000000000000" pitchFamily="2" charset="0"/>
                <a:ea typeface="うずらフォント" panose="02000609000000000000" pitchFamily="1" charset="-128"/>
              </a:rPr>
              <a:t>おわり</a:t>
            </a:r>
            <a:r>
              <a:rPr kumimoji="1" lang="ja-JP" altLang="en-US" sz="7200" dirty="0" smtClean="0">
                <a:latin typeface="うずらフォント" panose="02000609000000000000" pitchFamily="1" charset="-128"/>
                <a:ea typeface="うずらフォント" panose="02000609000000000000" pitchFamily="1" charset="-128"/>
              </a:rPr>
              <a:t>　</a:t>
            </a:r>
            <a:endParaRPr kumimoji="1" lang="ja-JP" altLang="en-US" sz="7200" dirty="0">
              <a:latin typeface="うずらフォント" panose="02000609000000000000" pitchFamily="1" charset="-128"/>
              <a:ea typeface="うずらフォント" panose="02000609000000000000" pitchFamily="1" charset="-128"/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34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78295" y="2892286"/>
            <a:ext cx="11728174" cy="3737114"/>
          </a:xfrm>
        </p:spPr>
        <p:txBody>
          <a:bodyPr>
            <a:noAutofit/>
          </a:bodyPr>
          <a:lstStyle/>
          <a:p>
            <a:r>
              <a:rPr kumimoji="1" lang="ja-JP" altLang="en-US" sz="13000" dirty="0" smtClean="0"/>
              <a:t>どんなゲーム</a:t>
            </a:r>
            <a:r>
              <a:rPr kumimoji="1" lang="en-US" altLang="ja-JP" sz="13000" dirty="0" smtClean="0"/>
              <a:t>									….</a:t>
            </a:r>
            <a:r>
              <a:rPr kumimoji="1" lang="ja-JP" altLang="en-US" sz="13000" dirty="0" smtClean="0"/>
              <a:t>？？</a:t>
            </a:r>
            <a:endParaRPr kumimoji="1" lang="ja-JP" altLang="en-US" sz="13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9796" y="1212574"/>
            <a:ext cx="11565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アクション</a:t>
            </a:r>
            <a:r>
              <a:rPr lang="ja-JP" altLang="en-US" sz="4800" dirty="0"/>
              <a:t>、</a:t>
            </a:r>
            <a:r>
              <a:rPr kumimoji="1" lang="ja-JP" altLang="en-US" sz="4800" dirty="0" smtClean="0"/>
              <a:t>カード、マルチジャンル</a:t>
            </a:r>
            <a:r>
              <a:rPr kumimoji="1" lang="ja-JP" altLang="en-US" sz="4800" dirty="0" err="1" smtClean="0"/>
              <a:t>、、、</a:t>
            </a:r>
            <a:r>
              <a:rPr kumimoji="1" lang="ja-JP" altLang="en-US" sz="4800" dirty="0" smtClean="0"/>
              <a:t>？？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61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/>
              <a:t>制</a:t>
            </a:r>
            <a:r>
              <a:rPr lang="ja-JP" altLang="en-US" sz="6600" dirty="0" smtClean="0"/>
              <a:t>作</a:t>
            </a:r>
            <a:r>
              <a:rPr lang="ja-JP" altLang="en-US" sz="6600" dirty="0"/>
              <a:t>者</a:t>
            </a:r>
            <a:r>
              <a:rPr lang="ja-JP" altLang="en-US" sz="6600" dirty="0" smtClean="0"/>
              <a:t>の思い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6600" b="1" dirty="0" smtClean="0"/>
              <a:t>2</a:t>
            </a:r>
            <a:endParaRPr kumimoji="1" lang="ja-JP" altLang="en-US" sz="66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258417" y="2017643"/>
            <a:ext cx="1182756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600" dirty="0">
                <a:solidFill>
                  <a:srgbClr val="FF0000"/>
                </a:solidFill>
              </a:rPr>
              <a:t>コﾞンﾞパﾞスﾞ</a:t>
            </a:r>
            <a:r>
              <a:rPr lang="ja-JP" altLang="en-US" sz="9600" dirty="0" err="1"/>
              <a:t>み</a:t>
            </a:r>
            <a:r>
              <a:rPr lang="ja-JP" altLang="en-US" sz="9600" dirty="0"/>
              <a:t>ﾞ</a:t>
            </a:r>
            <a:r>
              <a:rPr lang="ja-JP" altLang="en-US" sz="9600" dirty="0" err="1"/>
              <a:t>た</a:t>
            </a:r>
            <a:r>
              <a:rPr lang="ja-JP" altLang="en-US" sz="9600" dirty="0"/>
              <a:t>ﾞ</a:t>
            </a:r>
            <a:r>
              <a:rPr lang="ja-JP" altLang="en-US" sz="9600" dirty="0" err="1"/>
              <a:t>い</a:t>
            </a:r>
            <a:r>
              <a:rPr lang="ja-JP" altLang="en-US" sz="9600" dirty="0"/>
              <a:t>ﾞなﾞ</a:t>
            </a:r>
            <a:endParaRPr lang="en-US" altLang="ja-JP" sz="9600" dirty="0"/>
          </a:p>
          <a:p>
            <a:r>
              <a:rPr lang="ja-JP" altLang="en-US" sz="9600" dirty="0" smtClean="0"/>
              <a:t>ゲﾞーﾞムﾞ</a:t>
            </a:r>
            <a:r>
              <a:rPr lang="ja-JP" altLang="en-US" sz="9600" dirty="0"/>
              <a:t>がﾞ作ﾞ</a:t>
            </a:r>
            <a:r>
              <a:rPr lang="ja-JP" altLang="en-US" sz="9600" dirty="0" err="1"/>
              <a:t>り</a:t>
            </a:r>
            <a:r>
              <a:rPr lang="ja-JP" altLang="en-US" sz="9600" dirty="0"/>
              <a:t>ﾞ</a:t>
            </a:r>
            <a:r>
              <a:rPr lang="ja-JP" altLang="en-US" sz="9600" dirty="0" err="1"/>
              <a:t>た</a:t>
            </a:r>
            <a:r>
              <a:rPr lang="ja-JP" altLang="en-US" sz="9600" dirty="0"/>
              <a:t>ﾞ</a:t>
            </a:r>
            <a:r>
              <a:rPr lang="ja-JP" altLang="en-US" sz="9600" dirty="0" err="1"/>
              <a:t>い</a:t>
            </a:r>
            <a:r>
              <a:rPr lang="ja-JP" altLang="en-US" sz="9600" dirty="0"/>
              <a:t>ﾞ</a:t>
            </a:r>
            <a:endParaRPr lang="en-US" altLang="ja-JP" sz="9600" dirty="0"/>
          </a:p>
          <a:p>
            <a:r>
              <a:rPr lang="ja-JP" altLang="en-US" sz="9600" dirty="0"/>
              <a:t>！ﾞ！ﾞ！ﾞ！ﾞれﾞ！ﾞ！ﾞ</a:t>
            </a:r>
          </a:p>
        </p:txBody>
      </p:sp>
    </p:spTree>
    <p:extLst>
      <p:ext uri="{BB962C8B-B14F-4D97-AF65-F5344CB8AC3E}">
        <p14:creationId xmlns:p14="http://schemas.microsoft.com/office/powerpoint/2010/main" val="15837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en-US" altLang="ja-JP" sz="66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What is a"</a:t>
            </a:r>
            <a:r>
              <a:rPr kumimoji="1" lang="ja-JP" altLang="en-US" sz="66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コンパス</a:t>
            </a:r>
            <a:r>
              <a:rPr lang="en-US" altLang="ja-JP" sz="66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"</a:t>
            </a:r>
            <a:r>
              <a:rPr kumimoji="1" lang="en-US" altLang="ja-JP" sz="6600" dirty="0" smtClean="0">
                <a:latin typeface="Adobe Ming Std L" panose="02020300000000000000" pitchFamily="18" charset="-128"/>
                <a:ea typeface="Adobe Ming Std L" panose="02020300000000000000" pitchFamily="18" charset="-128"/>
              </a:rPr>
              <a:t>?</a:t>
            </a:r>
            <a:endParaRPr kumimoji="1" lang="ja-JP" altLang="en-US" sz="6600" dirty="0">
              <a:latin typeface="Adobe Ming Std L" panose="02020300000000000000" pitchFamily="18" charset="-128"/>
              <a:ea typeface="Adobe Ming Std L" panose="02020300000000000000" pitchFamily="18" charset="-128"/>
            </a:endParaRPr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50367"/>
            <a:ext cx="5342679" cy="4007009"/>
          </a:xfrm>
          <a:ln w="25400">
            <a:solidFill>
              <a:schemeClr val="accent1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3</a:t>
            </a:r>
            <a:endParaRPr kumimoji="1" lang="ja-JP" altLang="en-US" sz="6600" b="1" dirty="0"/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2131371"/>
            <a:ext cx="4445000" cy="44450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46" y="1714500"/>
            <a:ext cx="5143500" cy="51435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1" y="178212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コンパスとは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ja-JP" sz="3600" dirty="0" smtClean="0"/>
              <a:t>	</a:t>
            </a:r>
            <a:r>
              <a:rPr kumimoji="1" lang="ja-JP" altLang="en-US" sz="3600" dirty="0" smtClean="0"/>
              <a:t>　　</a:t>
            </a:r>
            <a:endParaRPr lang="en-US" altLang="ja-JP" sz="3600" dirty="0" smtClean="0"/>
          </a:p>
          <a:p>
            <a:pPr marL="358775" indent="-358775">
              <a:lnSpc>
                <a:spcPct val="100000"/>
              </a:lnSpc>
              <a:buNone/>
            </a:pPr>
            <a:r>
              <a:rPr kumimoji="1" lang="en-US" altLang="ja-JP" sz="3600" dirty="0" smtClean="0"/>
              <a:t>		</a:t>
            </a:r>
          </a:p>
          <a:p>
            <a:pPr marL="363538" indent="-363538">
              <a:lnSpc>
                <a:spcPct val="100000"/>
              </a:lnSpc>
              <a:buNone/>
            </a:pPr>
            <a:r>
              <a:rPr lang="en-US" altLang="ja-JP" sz="3600" dirty="0"/>
              <a:t>	</a:t>
            </a:r>
            <a:r>
              <a:rPr lang="en-US" altLang="ja-JP" sz="3600" dirty="0" smtClean="0"/>
              <a:t>	</a:t>
            </a:r>
            <a:r>
              <a:rPr kumimoji="1" lang="en-US" altLang="ja-JP" sz="3600" dirty="0" smtClean="0"/>
              <a:t>NHN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PlayArt</a:t>
            </a:r>
            <a:r>
              <a:rPr lang="ja-JP" altLang="en-US" sz="3600" dirty="0" smtClean="0"/>
              <a:t>とドワンゴが共同開発したスマートフォン向けゲームアプリです。</a:t>
            </a:r>
            <a:r>
              <a:rPr lang="en-US" altLang="ja-JP" sz="3600" dirty="0" smtClean="0"/>
              <a:t>					</a:t>
            </a:r>
            <a:r>
              <a:rPr lang="ja-JP" altLang="en-US" sz="3600" dirty="0" smtClean="0"/>
              <a:t>アクション、ストラテジー、カードゲームの要素をあわせもった</a:t>
            </a:r>
            <a:r>
              <a:rPr lang="en-US" altLang="ja-JP" sz="3600" dirty="0" smtClean="0"/>
              <a:t>3D</a:t>
            </a:r>
            <a:r>
              <a:rPr lang="ja-JP" altLang="en-US" sz="3600" dirty="0" smtClean="0"/>
              <a:t>対戦ゲームで、統括的なジャンルは</a:t>
            </a:r>
            <a:r>
              <a:rPr lang="en-US" altLang="ja-JP" sz="3600" dirty="0" smtClean="0"/>
              <a:t>MOBA</a:t>
            </a:r>
            <a:r>
              <a:rPr lang="ja-JP" altLang="en-US" sz="3600" dirty="0" smtClean="0"/>
              <a:t>（マルチアクションオンラインバトルアリーナ）</a:t>
            </a:r>
            <a:endParaRPr lang="en-US" altLang="ja-JP" sz="36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/>
              <a:t>3</a:t>
            </a:r>
            <a:endParaRPr kumimoji="1" lang="ja-JP" altLang="en-US" sz="6600" b="1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47" y="1963322"/>
            <a:ext cx="1156354" cy="115635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402732" y="2166537"/>
            <a:ext cx="113230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b="1" u="sng" dirty="0"/>
              <a:t>#</a:t>
            </a:r>
            <a:r>
              <a:rPr lang="ja-JP" altLang="en-US" sz="4400" b="1" u="sng" dirty="0"/>
              <a:t>コンパス</a:t>
            </a:r>
            <a:r>
              <a:rPr lang="en-US" altLang="ja-JP" sz="4400" b="1" u="sng" dirty="0"/>
              <a:t>【</a:t>
            </a:r>
            <a:r>
              <a:rPr lang="ja-JP" altLang="en-US" sz="4400" b="1" u="sng" dirty="0"/>
              <a:t>戦闘摂理解析システム</a:t>
            </a:r>
            <a:r>
              <a:rPr lang="en-US" altLang="ja-JP" sz="4400" b="1" u="sng" dirty="0"/>
              <a:t>】</a:t>
            </a:r>
            <a:endParaRPr lang="en-US" altLang="ja-JP" sz="4400" dirty="0"/>
          </a:p>
          <a:p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562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/>
              <a:t>コンパスとは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00000"/>
              </a:lnSpc>
              <a:buNone/>
            </a:pPr>
            <a:r>
              <a:rPr lang="en-US" altLang="ja-JP" sz="3600" dirty="0" smtClean="0"/>
              <a:t>	</a:t>
            </a:r>
            <a:r>
              <a:rPr kumimoji="1" lang="en-US" altLang="ja-JP" sz="3600" dirty="0" smtClean="0"/>
              <a:t>3</a:t>
            </a:r>
            <a:r>
              <a:rPr lang="ja-JP" altLang="en-US" sz="3600" dirty="0" smtClean="0"/>
              <a:t>対</a:t>
            </a:r>
            <a:r>
              <a:rPr lang="en-US" altLang="ja-JP" sz="3600" dirty="0" smtClean="0"/>
              <a:t>3</a:t>
            </a:r>
            <a:r>
              <a:rPr lang="ja-JP" altLang="en-US" sz="3600" dirty="0" smtClean="0"/>
              <a:t>のチーム戦でステージ上の</a:t>
            </a:r>
            <a:r>
              <a:rPr lang="en-US" altLang="ja-JP" sz="3600" dirty="0" smtClean="0"/>
              <a:t>5</a:t>
            </a:r>
            <a:r>
              <a:rPr lang="ja-JP" altLang="en-US" sz="3600" dirty="0" smtClean="0"/>
              <a:t>つの拠点を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奪い合い</a:t>
            </a:r>
            <a:r>
              <a:rPr lang="en-US" altLang="ja-JP" sz="3600" dirty="0" smtClean="0"/>
              <a:t>3</a:t>
            </a:r>
            <a:r>
              <a:rPr lang="ja-JP" altLang="en-US" sz="3600" dirty="0" smtClean="0"/>
              <a:t>分間で多く制圧したほうが勝利します。</a:t>
            </a:r>
            <a:endParaRPr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/>
              <a:t>3</a:t>
            </a:r>
            <a:endParaRPr kumimoji="1" lang="ja-JP" altLang="en-US" sz="66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2" b="16000"/>
          <a:stretch/>
        </p:blipFill>
        <p:spPr>
          <a:xfrm>
            <a:off x="7411666" y="3147253"/>
            <a:ext cx="2922359" cy="33134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7" b="24290"/>
          <a:stretch/>
        </p:blipFill>
        <p:spPr>
          <a:xfrm>
            <a:off x="1775047" y="3147253"/>
            <a:ext cx="4320954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r="9234" b="74721"/>
          <a:stretch/>
        </p:blipFill>
        <p:spPr>
          <a:xfrm>
            <a:off x="6555202" y="4008120"/>
            <a:ext cx="4798600" cy="267750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ja-JP" altLang="en-US" sz="6600" dirty="0"/>
              <a:t>コンパスとは</a:t>
            </a:r>
            <a:endParaRPr kumimoji="1" lang="ja-JP" altLang="en-US" sz="6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935038" indent="-571500">
              <a:lnSpc>
                <a:spcPct val="100000"/>
              </a:lnSpc>
            </a:pPr>
            <a:endParaRPr lang="en-US" altLang="ja-JP" sz="3600" dirty="0" smtClean="0"/>
          </a:p>
          <a:p>
            <a:pPr marL="935038" indent="-571500">
              <a:lnSpc>
                <a:spcPct val="100000"/>
              </a:lnSpc>
            </a:pPr>
            <a:r>
              <a:rPr lang="ja-JP" altLang="en-US" sz="3600" dirty="0" smtClean="0"/>
              <a:t>豊富なキャラクターやカードによる多彩な戦略</a:t>
            </a:r>
            <a:endParaRPr lang="en-US" altLang="ja-JP" sz="3600" dirty="0" smtClean="0"/>
          </a:p>
          <a:p>
            <a:pPr marL="935038" indent="-571500">
              <a:lnSpc>
                <a:spcPct val="100000"/>
              </a:lnSpc>
            </a:pPr>
            <a:r>
              <a:rPr lang="ja-JP" altLang="en-US" sz="3600" dirty="0" smtClean="0"/>
              <a:t>コラボキャラクターの再現性の高さ</a:t>
            </a:r>
            <a:endParaRPr lang="en-US" altLang="ja-JP" sz="3600" dirty="0" smtClean="0"/>
          </a:p>
          <a:p>
            <a:pPr marL="935038" indent="-571500">
              <a:lnSpc>
                <a:spcPct val="100000"/>
              </a:lnSpc>
            </a:pPr>
            <a:r>
              <a:rPr lang="ja-JP" altLang="en-US" sz="3600" dirty="0" smtClean="0"/>
              <a:t>シンプルな操作感</a:t>
            </a:r>
            <a:endParaRPr lang="en-US" altLang="ja-JP" sz="3600" dirty="0" smtClean="0"/>
          </a:p>
          <a:p>
            <a:pPr marL="935038" indent="-571500">
              <a:lnSpc>
                <a:spcPct val="100000"/>
              </a:lnSpc>
            </a:pPr>
            <a:r>
              <a:rPr lang="ja-JP" altLang="en-US" sz="3600" dirty="0" smtClean="0"/>
              <a:t>多彩、爽快なアクション</a:t>
            </a:r>
            <a:r>
              <a:rPr lang="en-US" altLang="ja-JP" sz="3600" dirty="0" smtClean="0"/>
              <a:t>		</a:t>
            </a:r>
          </a:p>
          <a:p>
            <a:pPr marL="363538" indent="0">
              <a:lnSpc>
                <a:spcPct val="100000"/>
              </a:lnSpc>
              <a:buNone/>
            </a:pPr>
            <a:r>
              <a:rPr lang="ja-JP" altLang="en-US" sz="3600" dirty="0" smtClean="0"/>
              <a:t>など様々な魅力があります</a:t>
            </a:r>
            <a:r>
              <a:rPr lang="en-US" altLang="ja-JP" sz="3600" dirty="0" smtClean="0"/>
              <a:t>		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/>
              <a:t>3</a:t>
            </a:r>
            <a:endParaRPr kumimoji="1" lang="ja-JP" altLang="en-US" sz="66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6" y="265773"/>
            <a:ext cx="56578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02732" y="609038"/>
            <a:ext cx="8951069" cy="1108800"/>
          </a:xfrm>
          <a:ln w="508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ゲームシステム</a:t>
            </a:r>
            <a:endParaRPr kumimoji="1" lang="ja-JP" altLang="en-US" sz="6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8201" y="609038"/>
            <a:ext cx="1440000" cy="1107996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b="1" dirty="0" smtClean="0"/>
              <a:t>4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1" y="1825623"/>
            <a:ext cx="10515600" cy="4860000"/>
          </a:xfrm>
          <a:ln w="2540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63538" indent="0">
              <a:lnSpc>
                <a:spcPct val="150000"/>
              </a:lnSpc>
              <a:buNone/>
            </a:pPr>
            <a:r>
              <a:rPr kumimoji="1" lang="ja-JP" altLang="en-US" sz="3600" dirty="0" smtClean="0"/>
              <a:t>〇　</a:t>
            </a:r>
            <a:r>
              <a:rPr lang="ja-JP" altLang="en-US" sz="3600" dirty="0" smtClean="0"/>
              <a:t>ゲーム</a:t>
            </a:r>
            <a:r>
              <a:rPr lang="ja-JP" altLang="en-US" sz="3600" dirty="0"/>
              <a:t>フロ</a:t>
            </a:r>
            <a:r>
              <a:rPr lang="ja-JP" altLang="en-US" sz="3600" dirty="0" smtClean="0"/>
              <a:t>ー</a:t>
            </a:r>
            <a:endParaRPr kumimoji="1" lang="en-US" altLang="ja-JP" sz="3600" dirty="0" smtClean="0"/>
          </a:p>
          <a:p>
            <a:pPr marL="363538" indent="0">
              <a:lnSpc>
                <a:spcPct val="150000"/>
              </a:lnSpc>
              <a:buNone/>
            </a:pPr>
            <a:endParaRPr kumimoji="1" lang="en-US" altLang="ja-JP" sz="3600" dirty="0" smtClean="0"/>
          </a:p>
        </p:txBody>
      </p:sp>
      <p:sp>
        <p:nvSpPr>
          <p:cNvPr id="5" name="角丸四角形 4"/>
          <p:cNvSpPr/>
          <p:nvPr/>
        </p:nvSpPr>
        <p:spPr>
          <a:xfrm>
            <a:off x="1322962" y="3015574"/>
            <a:ext cx="2515391" cy="3424137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>
                <a:solidFill>
                  <a:schemeClr val="tx1"/>
                </a:solidFill>
              </a:rPr>
              <a:t>タイトル</a:t>
            </a:r>
            <a:endParaRPr kumimoji="1" lang="ja-JP" altLang="en-US" sz="4400" dirty="0">
              <a:solidFill>
                <a:schemeClr val="tx1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323114" y="3015573"/>
            <a:ext cx="2515391" cy="3424137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>
                <a:solidFill>
                  <a:schemeClr val="tx1"/>
                </a:solidFill>
              </a:rPr>
              <a:t>キャラ・</a:t>
            </a:r>
            <a:endParaRPr kumimoji="1" lang="en-US" altLang="ja-JP" sz="4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4400" dirty="0" smtClean="0">
                <a:solidFill>
                  <a:schemeClr val="tx1"/>
                </a:solidFill>
              </a:rPr>
              <a:t>スキル</a:t>
            </a:r>
            <a:endParaRPr lang="en-US" altLang="ja-JP" sz="4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4400" dirty="0">
                <a:solidFill>
                  <a:schemeClr val="tx1"/>
                </a:solidFill>
              </a:rPr>
              <a:t>選択</a:t>
            </a:r>
            <a:endParaRPr kumimoji="1" lang="ja-JP" altLang="en-US" sz="4400" dirty="0">
              <a:solidFill>
                <a:schemeClr val="tx1"/>
              </a:solidFill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391966" y="3015573"/>
            <a:ext cx="2515391" cy="3424137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>
                <a:solidFill>
                  <a:schemeClr val="tx1"/>
                </a:solidFill>
              </a:rPr>
              <a:t>バトル</a:t>
            </a:r>
            <a:endParaRPr kumimoji="1" lang="ja-JP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3976573" y="4133516"/>
            <a:ext cx="244553" cy="1188247"/>
          </a:xfrm>
          <a:prstGeom prst="rightArrow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400" dirty="0" smtClean="0">
              <a:solidFill>
                <a:schemeClr val="tx1"/>
              </a:solidFill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6988924" y="4133514"/>
            <a:ext cx="244553" cy="1188247"/>
          </a:xfrm>
          <a:prstGeom prst="rightArrow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400" dirty="0" smtClean="0">
              <a:solidFill>
                <a:schemeClr val="tx1"/>
              </a:solidFill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10143460" y="4359349"/>
            <a:ext cx="1945759" cy="531628"/>
          </a:xfrm>
          <a:prstGeom prst="rightArrow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400" dirty="0" smtClean="0">
              <a:solidFill>
                <a:schemeClr val="tx1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859174" y="4270437"/>
            <a:ext cx="384543" cy="914400"/>
          </a:xfrm>
          <a:prstGeom prst="rightArrow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4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tp_027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/>
      </a:spPr>
      <a:bodyPr rtlCol="0" anchor="ctr"/>
      <a:lstStyle>
        <a:defPPr algn="ctr">
          <a:defRPr kumimoji="1" sz="4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kumimoji="1" sz="3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506EFBEC-3317-4396-8E05-AC7860BE0683}" vid="{7D1EB860-56CF-4EC3-BA5D-6B96CCC3EC8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presentation_tp_027</Template>
  <TotalTime>478</TotalTime>
  <Words>549</Words>
  <Application>Microsoft Office PowerPoint</Application>
  <PresentationFormat>ワイド画面</PresentationFormat>
  <Paragraphs>102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0" baseType="lpstr">
      <vt:lpstr>Adobe Ming Std L</vt:lpstr>
      <vt:lpstr>ＭＳ Ｐゴシック</vt:lpstr>
      <vt:lpstr>うずらフォント</vt:lpstr>
      <vt:lpstr>游ゴシック</vt:lpstr>
      <vt:lpstr>176MKSDAL</vt:lpstr>
      <vt:lpstr>Arial</vt:lpstr>
      <vt:lpstr>Calibri</vt:lpstr>
      <vt:lpstr>Calibri Light</vt:lpstr>
      <vt:lpstr>presentation_tp_027</vt:lpstr>
      <vt:lpstr>C`lock　</vt:lpstr>
      <vt:lpstr>ゲームの概要</vt:lpstr>
      <vt:lpstr>どんなゲーム         ….？？</vt:lpstr>
      <vt:lpstr>制作者の思い</vt:lpstr>
      <vt:lpstr>What is a"コンパス"?</vt:lpstr>
      <vt:lpstr>コンパスとは</vt:lpstr>
      <vt:lpstr>コンパスとは</vt:lpstr>
      <vt:lpstr>コンパスとは</vt:lpstr>
      <vt:lpstr>ゲームシステム</vt:lpstr>
      <vt:lpstr>ゲームシステム</vt:lpstr>
      <vt:lpstr>ゲームシステム</vt:lpstr>
      <vt:lpstr>ゲームシステム</vt:lpstr>
      <vt:lpstr>ゲームシステム</vt:lpstr>
      <vt:lpstr>キャラクター</vt:lpstr>
      <vt:lpstr>キャラクター</vt:lpstr>
      <vt:lpstr>ゲームシステム</vt:lpstr>
      <vt:lpstr>操作方法</vt:lpstr>
      <vt:lpstr>操作方法</vt:lpstr>
      <vt:lpstr>C`lockの魅力</vt:lpstr>
      <vt:lpstr>C`lockの魅力</vt:lpstr>
      <vt:lpstr>おわり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中釜　大地</dc:creator>
  <cp:lastModifiedBy>中釜　大地</cp:lastModifiedBy>
  <cp:revision>114</cp:revision>
  <dcterms:created xsi:type="dcterms:W3CDTF">2020-10-07T00:18:34Z</dcterms:created>
  <dcterms:modified xsi:type="dcterms:W3CDTF">2020-10-14T01:34:05Z</dcterms:modified>
</cp:coreProperties>
</file>